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ricolage Grotesque 28" charset="1" panose="020B0605040402000204"/>
      <p:regular r:id="rId14"/>
    </p:embeddedFont>
    <p:embeddedFont>
      <p:font typeface="Bricolage Grotesque" charset="1" panose="020B0605040402000204"/>
      <p:regular r:id="rId15"/>
    </p:embeddedFont>
    <p:embeddedFont>
      <p:font typeface="Helvetica World" charset="1" panose="020B0500040000020004"/>
      <p:regular r:id="rId16"/>
    </p:embeddedFont>
    <p:embeddedFont>
      <p:font typeface="Bricolage Grotesque 28 Bold" charset="1" panose="020B0605040402000204"/>
      <p:regular r:id="rId17"/>
    </p:embeddedFont>
    <p:embeddedFont>
      <p:font typeface="Bricolage Grotesque 28 Light" charset="1" panose="020B0605040402000204"/>
      <p:regular r:id="rId18"/>
    </p:embeddedFont>
    <p:embeddedFont>
      <p:font typeface="Bricolage Grotesque Bold" charset="1" panose="020B0605040402000204"/>
      <p:regular r:id="rId19"/>
    </p:embeddedFont>
    <p:embeddedFont>
      <p:font typeface="Telegraf" charset="1" panose="00000500000000000000"/>
      <p:regular r:id="rId20"/>
    </p:embeddedFont>
    <p:embeddedFont>
      <p:font typeface="Telegraf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_PGQb7Ok.mp4" Type="http://schemas.microsoft.com/office/2007/relationships/media"/><Relationship Id="rId11" Target="../media/image23.jpeg" Type="http://schemas.openxmlformats.org/officeDocument/2006/relationships/image"/><Relationship Id="rId12" Target="../media/VAG_PE2QYkk.mp4" Type="http://schemas.openxmlformats.org/officeDocument/2006/relationships/video"/><Relationship Id="rId13" Target="../media/VAG_PE2QYkk.mp4" Type="http://schemas.microsoft.com/office/2007/relationships/media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.png" Type="http://schemas.openxmlformats.org/officeDocument/2006/relationships/image"/><Relationship Id="rId8" Target="../media/image22.jpeg" Type="http://schemas.openxmlformats.org/officeDocument/2006/relationships/image"/><Relationship Id="rId9" Target="../media/VAG_PGQb7Ok.mp4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3271" y="3431590"/>
            <a:ext cx="350858" cy="350858"/>
          </a:xfrm>
          <a:custGeom>
            <a:avLst/>
            <a:gdLst/>
            <a:ahLst/>
            <a:cxnLst/>
            <a:rect r="r" b="b" t="t" l="l"/>
            <a:pathLst>
              <a:path h="350858" w="350858">
                <a:moveTo>
                  <a:pt x="0" y="0"/>
                </a:moveTo>
                <a:lnTo>
                  <a:pt x="350858" y="0"/>
                </a:lnTo>
                <a:lnTo>
                  <a:pt x="350858" y="350857"/>
                </a:lnTo>
                <a:lnTo>
                  <a:pt x="0" y="3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34245" y="8742383"/>
            <a:ext cx="6160207" cy="515917"/>
          </a:xfrm>
          <a:custGeom>
            <a:avLst/>
            <a:gdLst/>
            <a:ahLst/>
            <a:cxnLst/>
            <a:rect r="r" b="b" t="t" l="l"/>
            <a:pathLst>
              <a:path h="515917" w="6160207">
                <a:moveTo>
                  <a:pt x="0" y="0"/>
                </a:moveTo>
                <a:lnTo>
                  <a:pt x="6160207" y="0"/>
                </a:lnTo>
                <a:lnTo>
                  <a:pt x="6160207" y="515917"/>
                </a:lnTo>
                <a:lnTo>
                  <a:pt x="0" y="515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4129" y="3854825"/>
            <a:ext cx="18312252" cy="3517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9"/>
              </a:lnSpc>
            </a:pPr>
            <a:r>
              <a:rPr lang="en-US" sz="9489">
                <a:solidFill>
                  <a:srgbClr val="FFFFFF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Prediction &amp;   </a:t>
            </a:r>
          </a:p>
          <a:p>
            <a:pPr algn="l">
              <a:lnSpc>
                <a:spcPts val="8390"/>
              </a:lnSpc>
            </a:pPr>
            <a:r>
              <a:rPr lang="en-US" sz="8390">
                <a:solidFill>
                  <a:srgbClr val="FFFFFF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Railway Customer Care AI System</a:t>
            </a:r>
          </a:p>
          <a:p>
            <a:pPr algn="l">
              <a:lnSpc>
                <a:spcPts val="948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3748493" y="1028700"/>
            <a:ext cx="6160207" cy="515917"/>
          </a:xfrm>
          <a:custGeom>
            <a:avLst/>
            <a:gdLst/>
            <a:ahLst/>
            <a:cxnLst/>
            <a:rect r="r" b="b" t="t" l="l"/>
            <a:pathLst>
              <a:path h="515917" w="6160207">
                <a:moveTo>
                  <a:pt x="6160207" y="515917"/>
                </a:moveTo>
                <a:lnTo>
                  <a:pt x="0" y="515917"/>
                </a:lnTo>
                <a:lnTo>
                  <a:pt x="0" y="0"/>
                </a:lnTo>
                <a:lnTo>
                  <a:pt x="6160207" y="0"/>
                </a:lnTo>
                <a:lnTo>
                  <a:pt x="6160207" y="51591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0582" y="408107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9"/>
                </a:lnTo>
                <a:lnTo>
                  <a:pt x="0" y="924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74660"/>
            <a:ext cx="7764025" cy="271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5"/>
              </a:lnSpc>
            </a:pPr>
            <a:r>
              <a:rPr lang="en-US" sz="10445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Train Del</a:t>
            </a:r>
            <a:r>
              <a:rPr lang="en-US" sz="10445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ay</a:t>
            </a:r>
          </a:p>
          <a:p>
            <a:pPr algn="l">
              <a:lnSpc>
                <a:spcPts val="104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92961" y="7164077"/>
            <a:ext cx="12801491" cy="36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5"/>
              </a:lnSpc>
            </a:pPr>
            <a:r>
              <a:rPr lang="en-US" sz="2715">
                <a:solidFill>
                  <a:srgbClr val="7CABD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“</a:t>
            </a:r>
            <a:r>
              <a:rPr lang="en-US" sz="2715">
                <a:solidFill>
                  <a:srgbClr val="7CABD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Smart – AI-Powered Customer Support,Travel Planning”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08424" y="8963724"/>
            <a:ext cx="3835107" cy="29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1"/>
              </a:lnSpc>
              <a:spcBef>
                <a:spcPct val="0"/>
              </a:spcBef>
            </a:pPr>
            <a:r>
              <a:rPr lang="en-US" sz="2261" spc="-1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StratQuest Finale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45656"/>
            <a:ext cx="16230600" cy="6289162"/>
            <a:chOff x="0" y="0"/>
            <a:chExt cx="4274726" cy="1656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656405"/>
            </a:xfrm>
            <a:custGeom>
              <a:avLst/>
              <a:gdLst/>
              <a:ahLst/>
              <a:cxnLst/>
              <a:rect r="r" b="b" t="t" l="l"/>
              <a:pathLst>
                <a:path h="1656405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1632257"/>
                  </a:lnTo>
                  <a:cubicBezTo>
                    <a:pt x="4274726" y="1638661"/>
                    <a:pt x="4272182" y="1644803"/>
                    <a:pt x="4267653" y="1649332"/>
                  </a:cubicBezTo>
                  <a:cubicBezTo>
                    <a:pt x="4263125" y="1653861"/>
                    <a:pt x="4256982" y="1656405"/>
                    <a:pt x="4250578" y="1656405"/>
                  </a:cubicBezTo>
                  <a:lnTo>
                    <a:pt x="24148" y="1656405"/>
                  </a:lnTo>
                  <a:cubicBezTo>
                    <a:pt x="10811" y="1656405"/>
                    <a:pt x="0" y="1645594"/>
                    <a:pt x="0" y="1632257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4274726" cy="155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45656"/>
            <a:ext cx="16230600" cy="6289162"/>
            <a:chOff x="0" y="0"/>
            <a:chExt cx="4274726" cy="16564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656405"/>
            </a:xfrm>
            <a:custGeom>
              <a:avLst/>
              <a:gdLst/>
              <a:ahLst/>
              <a:cxnLst/>
              <a:rect r="r" b="b" t="t" l="l"/>
              <a:pathLst>
                <a:path h="1656405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1632257"/>
                  </a:lnTo>
                  <a:cubicBezTo>
                    <a:pt x="4274726" y="1638661"/>
                    <a:pt x="4272182" y="1644803"/>
                    <a:pt x="4267653" y="1649332"/>
                  </a:cubicBezTo>
                  <a:cubicBezTo>
                    <a:pt x="4263125" y="1653861"/>
                    <a:pt x="4256982" y="1656405"/>
                    <a:pt x="4250578" y="1656405"/>
                  </a:cubicBezTo>
                  <a:lnTo>
                    <a:pt x="24148" y="1656405"/>
                  </a:lnTo>
                  <a:cubicBezTo>
                    <a:pt x="10811" y="1656405"/>
                    <a:pt x="0" y="1645594"/>
                    <a:pt x="0" y="1632257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BABCC2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4274726" cy="155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  <a:r>
                <a:rPr lang="en-US" sz="2600">
                  <a:solidFill>
                    <a:srgbClr val="FFFFFF">
                      <a:alpha val="9804"/>
                    </a:srgbClr>
                  </a:solidFill>
                  <a:latin typeface="Bricolage Grotesque 28"/>
                  <a:ea typeface="Bricolage Grotesque 28"/>
                  <a:cs typeface="Bricolage Grotesque 28"/>
                  <a:sym typeface="Bricolage Grotesque 28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33282" y="1584150"/>
            <a:ext cx="7158778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600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Meet the Team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2996630" y="1022887"/>
            <a:ext cx="5336881" cy="446964"/>
          </a:xfrm>
          <a:custGeom>
            <a:avLst/>
            <a:gdLst/>
            <a:ahLst/>
            <a:cxnLst/>
            <a:rect r="r" b="b" t="t" l="l"/>
            <a:pathLst>
              <a:path h="446964" w="5336881">
                <a:moveTo>
                  <a:pt x="5336881" y="446963"/>
                </a:moveTo>
                <a:lnTo>
                  <a:pt x="0" y="446963"/>
                </a:lnTo>
                <a:lnTo>
                  <a:pt x="0" y="0"/>
                </a:lnTo>
                <a:lnTo>
                  <a:pt x="5336881" y="0"/>
                </a:lnTo>
                <a:lnTo>
                  <a:pt x="5336881" y="44696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2419" y="9168168"/>
            <a:ext cx="5336881" cy="446964"/>
          </a:xfrm>
          <a:custGeom>
            <a:avLst/>
            <a:gdLst/>
            <a:ahLst/>
            <a:cxnLst/>
            <a:rect r="r" b="b" t="t" l="l"/>
            <a:pathLst>
              <a:path h="446964" w="5336881">
                <a:moveTo>
                  <a:pt x="0" y="0"/>
                </a:moveTo>
                <a:lnTo>
                  <a:pt x="5336881" y="0"/>
                </a:lnTo>
                <a:lnTo>
                  <a:pt x="5336881" y="446964"/>
                </a:lnTo>
                <a:lnTo>
                  <a:pt x="0" y="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66689" y="3805405"/>
            <a:ext cx="4805606" cy="4114800"/>
          </a:xfrm>
          <a:custGeom>
            <a:avLst/>
            <a:gdLst/>
            <a:ahLst/>
            <a:cxnLst/>
            <a:rect r="r" b="b" t="t" l="l"/>
            <a:pathLst>
              <a:path h="4114800" w="4805606">
                <a:moveTo>
                  <a:pt x="0" y="0"/>
                </a:moveTo>
                <a:lnTo>
                  <a:pt x="4805606" y="0"/>
                </a:lnTo>
                <a:lnTo>
                  <a:pt x="48056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89256" y="3832837"/>
            <a:ext cx="4805606" cy="4114800"/>
          </a:xfrm>
          <a:custGeom>
            <a:avLst/>
            <a:gdLst/>
            <a:ahLst/>
            <a:cxnLst/>
            <a:rect r="r" b="b" t="t" l="l"/>
            <a:pathLst>
              <a:path h="4114800" w="4805606">
                <a:moveTo>
                  <a:pt x="0" y="0"/>
                </a:moveTo>
                <a:lnTo>
                  <a:pt x="4805606" y="0"/>
                </a:lnTo>
                <a:lnTo>
                  <a:pt x="48056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96630" y="2677860"/>
            <a:ext cx="4775665" cy="6356958"/>
          </a:xfrm>
          <a:custGeom>
            <a:avLst/>
            <a:gdLst/>
            <a:ahLst/>
            <a:cxnLst/>
            <a:rect r="r" b="b" t="t" l="l"/>
            <a:pathLst>
              <a:path h="6356958" w="4775665">
                <a:moveTo>
                  <a:pt x="0" y="0"/>
                </a:moveTo>
                <a:lnTo>
                  <a:pt x="4775665" y="0"/>
                </a:lnTo>
                <a:lnTo>
                  <a:pt x="477566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11251" y="2677860"/>
            <a:ext cx="4783611" cy="6356958"/>
          </a:xfrm>
          <a:custGeom>
            <a:avLst/>
            <a:gdLst/>
            <a:ahLst/>
            <a:cxnLst/>
            <a:rect r="r" b="b" t="t" l="l"/>
            <a:pathLst>
              <a:path h="6356958" w="4783611">
                <a:moveTo>
                  <a:pt x="0" y="0"/>
                </a:moveTo>
                <a:lnTo>
                  <a:pt x="4783611" y="0"/>
                </a:lnTo>
                <a:lnTo>
                  <a:pt x="47836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32701" y="8098660"/>
            <a:ext cx="5703524" cy="80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87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Bishakha Mondal </a:t>
            </a:r>
          </a:p>
          <a:p>
            <a:pPr algn="ctr">
              <a:lnSpc>
                <a:spcPts val="3103"/>
              </a:lnSpc>
            </a:pPr>
            <a:r>
              <a:rPr lang="en-US" sz="287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KIIT DU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0297" y="8098660"/>
            <a:ext cx="5703524" cy="80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87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Arnab Laha</a:t>
            </a:r>
          </a:p>
          <a:p>
            <a:pPr algn="ctr">
              <a:lnSpc>
                <a:spcPts val="3103"/>
              </a:lnSpc>
            </a:pPr>
            <a:r>
              <a:rPr lang="en-US" sz="2874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KIIT DU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82982" y="560507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9"/>
                </a:lnTo>
                <a:lnTo>
                  <a:pt x="0" y="924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2331" y="1186039"/>
            <a:ext cx="17823339" cy="9075584"/>
            <a:chOff x="0" y="0"/>
            <a:chExt cx="4626584" cy="23558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26584" cy="2355841"/>
            </a:xfrm>
            <a:custGeom>
              <a:avLst/>
              <a:gdLst/>
              <a:ahLst/>
              <a:cxnLst/>
              <a:rect r="r" b="b" t="t" l="l"/>
              <a:pathLst>
                <a:path h="2355841" w="4626584">
                  <a:moveTo>
                    <a:pt x="21990" y="0"/>
                  </a:moveTo>
                  <a:lnTo>
                    <a:pt x="4604594" y="0"/>
                  </a:lnTo>
                  <a:cubicBezTo>
                    <a:pt x="4610426" y="0"/>
                    <a:pt x="4616019" y="2317"/>
                    <a:pt x="4620143" y="6441"/>
                  </a:cubicBezTo>
                  <a:cubicBezTo>
                    <a:pt x="4624267" y="10565"/>
                    <a:pt x="4626584" y="16158"/>
                    <a:pt x="4626584" y="21990"/>
                  </a:cubicBezTo>
                  <a:lnTo>
                    <a:pt x="4626584" y="2333851"/>
                  </a:lnTo>
                  <a:cubicBezTo>
                    <a:pt x="4626584" y="2345996"/>
                    <a:pt x="4616739" y="2355841"/>
                    <a:pt x="4604594" y="2355841"/>
                  </a:cubicBezTo>
                  <a:lnTo>
                    <a:pt x="21990" y="2355841"/>
                  </a:lnTo>
                  <a:cubicBezTo>
                    <a:pt x="9845" y="2355841"/>
                    <a:pt x="0" y="2345996"/>
                    <a:pt x="0" y="2333851"/>
                  </a:cubicBezTo>
                  <a:lnTo>
                    <a:pt x="0" y="21990"/>
                  </a:lnTo>
                  <a:cubicBezTo>
                    <a:pt x="0" y="9845"/>
                    <a:pt x="9845" y="0"/>
                    <a:pt x="219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4626584" cy="2251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2331" y="1249061"/>
            <a:ext cx="17823339" cy="8761156"/>
            <a:chOff x="0" y="0"/>
            <a:chExt cx="4626584" cy="2274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26584" cy="2274222"/>
            </a:xfrm>
            <a:custGeom>
              <a:avLst/>
              <a:gdLst/>
              <a:ahLst/>
              <a:cxnLst/>
              <a:rect r="r" b="b" t="t" l="l"/>
              <a:pathLst>
                <a:path h="2274222" w="4626584">
                  <a:moveTo>
                    <a:pt x="21990" y="0"/>
                  </a:moveTo>
                  <a:lnTo>
                    <a:pt x="4604594" y="0"/>
                  </a:lnTo>
                  <a:cubicBezTo>
                    <a:pt x="4610426" y="0"/>
                    <a:pt x="4616019" y="2317"/>
                    <a:pt x="4620143" y="6441"/>
                  </a:cubicBezTo>
                  <a:cubicBezTo>
                    <a:pt x="4624267" y="10565"/>
                    <a:pt x="4626584" y="16158"/>
                    <a:pt x="4626584" y="21990"/>
                  </a:cubicBezTo>
                  <a:lnTo>
                    <a:pt x="4626584" y="2252232"/>
                  </a:lnTo>
                  <a:cubicBezTo>
                    <a:pt x="4626584" y="2264376"/>
                    <a:pt x="4616739" y="2274222"/>
                    <a:pt x="4604594" y="2274222"/>
                  </a:cubicBezTo>
                  <a:lnTo>
                    <a:pt x="21990" y="2274222"/>
                  </a:lnTo>
                  <a:cubicBezTo>
                    <a:pt x="9845" y="2274222"/>
                    <a:pt x="0" y="2264376"/>
                    <a:pt x="0" y="2252232"/>
                  </a:cubicBezTo>
                  <a:lnTo>
                    <a:pt x="0" y="21990"/>
                  </a:lnTo>
                  <a:cubicBezTo>
                    <a:pt x="0" y="9845"/>
                    <a:pt x="9845" y="0"/>
                    <a:pt x="21990" y="0"/>
                  </a:cubicBezTo>
                  <a:close/>
                </a:path>
              </a:pathLst>
            </a:custGeom>
            <a:solidFill>
              <a:srgbClr val="BABCC2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4626584" cy="2169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33282" y="218440"/>
            <a:ext cx="7158778" cy="175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6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Introduction</a:t>
            </a:r>
          </a:p>
          <a:p>
            <a:pPr algn="ctr">
              <a:lnSpc>
                <a:spcPts val="67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83944" y="2775259"/>
            <a:ext cx="808065" cy="733319"/>
          </a:xfrm>
          <a:custGeom>
            <a:avLst/>
            <a:gdLst/>
            <a:ahLst/>
            <a:cxnLst/>
            <a:rect r="r" b="b" t="t" l="l"/>
            <a:pathLst>
              <a:path h="733319" w="808065">
                <a:moveTo>
                  <a:pt x="0" y="0"/>
                </a:moveTo>
                <a:lnTo>
                  <a:pt x="808065" y="0"/>
                </a:lnTo>
                <a:lnTo>
                  <a:pt x="808065" y="733318"/>
                </a:lnTo>
                <a:lnTo>
                  <a:pt x="0" y="73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0931" y="5485585"/>
            <a:ext cx="6811864" cy="149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6"/>
              </a:lnSpc>
            </a:pPr>
            <a:r>
              <a:rPr lang="en-US" sz="2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Railway delays a</a:t>
            </a:r>
            <a:r>
              <a:rPr lang="en-US" sz="2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 highly context-dependent, influenced by factors such as weather conditions, time of day, and cascading effects from previous train operations, making traditional rule-based systems insufficient for accurate prediction.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0931" y="2714145"/>
            <a:ext cx="6811864" cy="16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3"/>
              </a:lnSpc>
            </a:pPr>
            <a:r>
              <a:rPr lang="en-US" sz="24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 AI-p</a:t>
            </a:r>
            <a:r>
              <a:rPr lang="en-US" sz="2401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owered railway customer care system that combines historical data, graph-based reasoning, and a fine-tuned large language model to predict train delays and provide explainable passenger assistance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4713" y="5541007"/>
            <a:ext cx="7076919" cy="149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6"/>
              </a:lnSpc>
            </a:pPr>
            <a:r>
              <a:rPr lang="en-US" sz="2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</a:t>
            </a:r>
            <a:r>
              <a:rPr lang="en-US" sz="2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 is a need for an intelligent, data-driven system that integrates historical railway data, contextual signals, and network intelligence to enable accurate delay prediction, proactive optimization, and professional passenger communication.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942" y="103942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8"/>
                </a:lnTo>
                <a:lnTo>
                  <a:pt x="0" y="924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35913" y="7337919"/>
            <a:ext cx="5019474" cy="2384250"/>
          </a:xfrm>
          <a:custGeom>
            <a:avLst/>
            <a:gdLst/>
            <a:ahLst/>
            <a:cxnLst/>
            <a:rect r="r" b="b" t="t" l="l"/>
            <a:pathLst>
              <a:path h="2384250" w="5019474">
                <a:moveTo>
                  <a:pt x="0" y="0"/>
                </a:moveTo>
                <a:lnTo>
                  <a:pt x="5019474" y="0"/>
                </a:lnTo>
                <a:lnTo>
                  <a:pt x="5019474" y="2384250"/>
                </a:lnTo>
                <a:lnTo>
                  <a:pt x="0" y="238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85484" y="7337919"/>
            <a:ext cx="4257590" cy="2384250"/>
          </a:xfrm>
          <a:custGeom>
            <a:avLst/>
            <a:gdLst/>
            <a:ahLst/>
            <a:cxnLst/>
            <a:rect r="r" b="b" t="t" l="l"/>
            <a:pathLst>
              <a:path h="2384250" w="4257590">
                <a:moveTo>
                  <a:pt x="0" y="0"/>
                </a:moveTo>
                <a:lnTo>
                  <a:pt x="4257589" y="0"/>
                </a:lnTo>
                <a:lnTo>
                  <a:pt x="4257589" y="2384250"/>
                </a:lnTo>
                <a:lnTo>
                  <a:pt x="0" y="2384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24758" y="1656759"/>
            <a:ext cx="8076828" cy="3486741"/>
          </a:xfrm>
          <a:custGeom>
            <a:avLst/>
            <a:gdLst/>
            <a:ahLst/>
            <a:cxnLst/>
            <a:rect r="r" b="b" t="t" l="l"/>
            <a:pathLst>
              <a:path h="3486741" w="8076828">
                <a:moveTo>
                  <a:pt x="0" y="0"/>
                </a:moveTo>
                <a:lnTo>
                  <a:pt x="8076828" y="0"/>
                </a:lnTo>
                <a:lnTo>
                  <a:pt x="8076828" y="3486741"/>
                </a:lnTo>
                <a:lnTo>
                  <a:pt x="0" y="34867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7" t="0" r="-197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6245" y="5475676"/>
            <a:ext cx="805764" cy="776555"/>
          </a:xfrm>
          <a:custGeom>
            <a:avLst/>
            <a:gdLst/>
            <a:ahLst/>
            <a:cxnLst/>
            <a:rect r="r" b="b" t="t" l="l"/>
            <a:pathLst>
              <a:path h="776555" w="805764">
                <a:moveTo>
                  <a:pt x="0" y="0"/>
                </a:moveTo>
                <a:lnTo>
                  <a:pt x="805764" y="0"/>
                </a:lnTo>
                <a:lnTo>
                  <a:pt x="805764" y="776555"/>
                </a:lnTo>
                <a:lnTo>
                  <a:pt x="0" y="776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12670" y="5521957"/>
            <a:ext cx="802780" cy="787728"/>
          </a:xfrm>
          <a:custGeom>
            <a:avLst/>
            <a:gdLst/>
            <a:ahLst/>
            <a:cxnLst/>
            <a:rect r="r" b="b" t="t" l="l"/>
            <a:pathLst>
              <a:path h="787728" w="802780">
                <a:moveTo>
                  <a:pt x="0" y="0"/>
                </a:moveTo>
                <a:lnTo>
                  <a:pt x="802781" y="0"/>
                </a:lnTo>
                <a:lnTo>
                  <a:pt x="802781" y="787728"/>
                </a:lnTo>
                <a:lnTo>
                  <a:pt x="0" y="787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377843"/>
            <a:ext cx="8115300" cy="3117471"/>
            <a:chOff x="0" y="0"/>
            <a:chExt cx="2137363" cy="821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821062"/>
            </a:xfrm>
            <a:custGeom>
              <a:avLst/>
              <a:gdLst/>
              <a:ahLst/>
              <a:cxnLst/>
              <a:rect r="r" b="b" t="t" l="l"/>
              <a:pathLst>
                <a:path h="821062" w="2137363">
                  <a:moveTo>
                    <a:pt x="48296" y="0"/>
                  </a:moveTo>
                  <a:lnTo>
                    <a:pt x="2089067" y="0"/>
                  </a:lnTo>
                  <a:cubicBezTo>
                    <a:pt x="2101876" y="0"/>
                    <a:pt x="2114160" y="5088"/>
                    <a:pt x="2123217" y="14146"/>
                  </a:cubicBezTo>
                  <a:cubicBezTo>
                    <a:pt x="2132275" y="23203"/>
                    <a:pt x="2137363" y="35487"/>
                    <a:pt x="2137363" y="48296"/>
                  </a:cubicBezTo>
                  <a:lnTo>
                    <a:pt x="2137363" y="772766"/>
                  </a:lnTo>
                  <a:cubicBezTo>
                    <a:pt x="2137363" y="785575"/>
                    <a:pt x="2132275" y="797860"/>
                    <a:pt x="2123217" y="806917"/>
                  </a:cubicBezTo>
                  <a:cubicBezTo>
                    <a:pt x="2114160" y="815974"/>
                    <a:pt x="2101876" y="821062"/>
                    <a:pt x="2089067" y="821062"/>
                  </a:cubicBezTo>
                  <a:lnTo>
                    <a:pt x="48296" y="821062"/>
                  </a:lnTo>
                  <a:cubicBezTo>
                    <a:pt x="35487" y="821062"/>
                    <a:pt x="23203" y="815974"/>
                    <a:pt x="14146" y="806917"/>
                  </a:cubicBezTo>
                  <a:cubicBezTo>
                    <a:pt x="5088" y="797860"/>
                    <a:pt x="0" y="785575"/>
                    <a:pt x="0" y="772766"/>
                  </a:cubicBezTo>
                  <a:lnTo>
                    <a:pt x="0" y="48296"/>
                  </a:lnTo>
                  <a:cubicBezTo>
                    <a:pt x="0" y="35487"/>
                    <a:pt x="5088" y="23203"/>
                    <a:pt x="14146" y="14146"/>
                  </a:cubicBezTo>
                  <a:cubicBezTo>
                    <a:pt x="23203" y="5088"/>
                    <a:pt x="35487" y="0"/>
                    <a:pt x="48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2137363" cy="716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4804" y="2150266"/>
            <a:ext cx="8115300" cy="2993234"/>
            <a:chOff x="0" y="0"/>
            <a:chExt cx="2137363" cy="788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788341"/>
            </a:xfrm>
            <a:custGeom>
              <a:avLst/>
              <a:gdLst/>
              <a:ahLst/>
              <a:cxnLst/>
              <a:rect r="r" b="b" t="t" l="l"/>
              <a:pathLst>
                <a:path h="788341" w="2137363">
                  <a:moveTo>
                    <a:pt x="48296" y="0"/>
                  </a:moveTo>
                  <a:lnTo>
                    <a:pt x="2089067" y="0"/>
                  </a:lnTo>
                  <a:cubicBezTo>
                    <a:pt x="2101876" y="0"/>
                    <a:pt x="2114160" y="5088"/>
                    <a:pt x="2123217" y="14146"/>
                  </a:cubicBezTo>
                  <a:cubicBezTo>
                    <a:pt x="2132275" y="23203"/>
                    <a:pt x="2137363" y="35487"/>
                    <a:pt x="2137363" y="48296"/>
                  </a:cubicBezTo>
                  <a:lnTo>
                    <a:pt x="2137363" y="740046"/>
                  </a:lnTo>
                  <a:cubicBezTo>
                    <a:pt x="2137363" y="752854"/>
                    <a:pt x="2132275" y="765139"/>
                    <a:pt x="2123217" y="774196"/>
                  </a:cubicBezTo>
                  <a:cubicBezTo>
                    <a:pt x="2114160" y="783253"/>
                    <a:pt x="2101876" y="788341"/>
                    <a:pt x="2089067" y="788341"/>
                  </a:cubicBezTo>
                  <a:lnTo>
                    <a:pt x="48296" y="788341"/>
                  </a:lnTo>
                  <a:cubicBezTo>
                    <a:pt x="21623" y="788341"/>
                    <a:pt x="0" y="766719"/>
                    <a:pt x="0" y="740046"/>
                  </a:cubicBezTo>
                  <a:lnTo>
                    <a:pt x="0" y="48296"/>
                  </a:lnTo>
                  <a:cubicBezTo>
                    <a:pt x="0" y="35487"/>
                    <a:pt x="5088" y="23203"/>
                    <a:pt x="14146" y="14146"/>
                  </a:cubicBezTo>
                  <a:cubicBezTo>
                    <a:pt x="23203" y="5088"/>
                    <a:pt x="35487" y="0"/>
                    <a:pt x="482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2137363" cy="683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22419" y="9258300"/>
            <a:ext cx="5336881" cy="446964"/>
          </a:xfrm>
          <a:custGeom>
            <a:avLst/>
            <a:gdLst/>
            <a:ahLst/>
            <a:cxnLst/>
            <a:rect r="r" b="b" t="t" l="l"/>
            <a:pathLst>
              <a:path h="446964" w="5336881">
                <a:moveTo>
                  <a:pt x="0" y="0"/>
                </a:moveTo>
                <a:lnTo>
                  <a:pt x="5336881" y="0"/>
                </a:lnTo>
                <a:lnTo>
                  <a:pt x="5336881" y="446964"/>
                </a:lnTo>
                <a:lnTo>
                  <a:pt x="0" y="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3489" y="2525508"/>
            <a:ext cx="307388" cy="307388"/>
          </a:xfrm>
          <a:custGeom>
            <a:avLst/>
            <a:gdLst/>
            <a:ahLst/>
            <a:cxnLst/>
            <a:rect r="r" b="b" t="t" l="l"/>
            <a:pathLst>
              <a:path h="307388" w="307388">
                <a:moveTo>
                  <a:pt x="0" y="0"/>
                </a:moveTo>
                <a:lnTo>
                  <a:pt x="307388" y="0"/>
                </a:lnTo>
                <a:lnTo>
                  <a:pt x="307388" y="307388"/>
                </a:lnTo>
                <a:lnTo>
                  <a:pt x="0" y="30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3489" y="6918515"/>
            <a:ext cx="307388" cy="307388"/>
          </a:xfrm>
          <a:custGeom>
            <a:avLst/>
            <a:gdLst/>
            <a:ahLst/>
            <a:cxnLst/>
            <a:rect r="r" b="b" t="t" l="l"/>
            <a:pathLst>
              <a:path h="307388" w="307388">
                <a:moveTo>
                  <a:pt x="0" y="0"/>
                </a:moveTo>
                <a:lnTo>
                  <a:pt x="307388" y="0"/>
                </a:lnTo>
                <a:lnTo>
                  <a:pt x="307388" y="307387"/>
                </a:lnTo>
                <a:lnTo>
                  <a:pt x="0" y="307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2424" y="566321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9" y="0"/>
                </a:lnTo>
                <a:lnTo>
                  <a:pt x="924759" y="924758"/>
                </a:lnTo>
                <a:lnTo>
                  <a:pt x="0" y="924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421763" y="1723826"/>
            <a:ext cx="6837537" cy="3846115"/>
          </a:xfrm>
          <a:prstGeom prst="rect">
            <a:avLst/>
          </a:prstGeom>
        </p:spPr>
      </p:pic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421763" y="6013521"/>
            <a:ext cx="6837537" cy="384611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33967" y="2317193"/>
            <a:ext cx="6704765" cy="267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FFFFFF"/>
                </a:solidFill>
                <a:latin typeface="Bricolage Grotesque 28 Bold"/>
                <a:ea typeface="Bricolage Grotesque 28 Bold"/>
                <a:cs typeface="Bricolage Grotesque 28 Bold"/>
                <a:sym typeface="Bricolage Grotesque 28 Bold"/>
              </a:rPr>
              <a:t>AI-Powered Customer Care Support :</a:t>
            </a:r>
          </a:p>
          <a:p>
            <a:pPr algn="just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Finetune </a:t>
            </a:r>
            <a:r>
              <a:rPr lang="en-US" sz="2400" b="true">
                <a:solidFill>
                  <a:srgbClr val="FFFFFF"/>
                </a:solidFill>
                <a:latin typeface="Bricolage Grotesque 28 Bold"/>
                <a:ea typeface="Bricolage Grotesque 28 Bold"/>
                <a:cs typeface="Bricolage Grotesque 28 Bold"/>
                <a:sym typeface="Bricolage Grotesque 28 Bold"/>
              </a:rPr>
              <a:t>Mistral-7B</a:t>
            </a: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with </a:t>
            </a:r>
            <a:r>
              <a:rPr lang="en-US" sz="2400" b="true">
                <a:solidFill>
                  <a:srgbClr val="FFFFFF"/>
                </a:solidFill>
                <a:latin typeface="Bricolage Grotesque 28 Bold"/>
                <a:ea typeface="Bricolage Grotesque 28 Bold"/>
                <a:cs typeface="Bricolage Grotesque 28 Bold"/>
                <a:sym typeface="Bricolage Grotesque 28 Bold"/>
              </a:rPr>
              <a:t>QLoRA (PEFT)</a:t>
            </a: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— parameter- efficient, context-aware delay reasoning and delivers empathetic, context-aware support. </a:t>
            </a:r>
          </a:p>
          <a:p>
            <a:pPr algn="just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It triggers tiered recovery—tracking minor delays or managing refunds for severe ones—while offering personalized tips to improve journeys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4570" y="6773576"/>
            <a:ext cx="7040094" cy="23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b="true">
                <a:solidFill>
                  <a:srgbClr val="FFFFFF"/>
                </a:solidFill>
                <a:latin typeface="Bricolage Grotesque 28 Bold"/>
                <a:ea typeface="Bricolage Grotesque 28 Bold"/>
                <a:cs typeface="Bricolage Grotesque 28 Bold"/>
                <a:sym typeface="Bricolage Grotesque 28 Bold"/>
              </a:rPr>
              <a:t>The Delay Predictor Component :</a:t>
            </a:r>
          </a:p>
          <a:p>
            <a:pPr algn="just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This hybrid engine processes 34 features and over 91,000 historical train records ,using </a:t>
            </a:r>
            <a:r>
              <a:rPr lang="en-US" sz="2400" b="true">
                <a:solidFill>
                  <a:srgbClr val="FFFFFF"/>
                </a:solidFill>
                <a:latin typeface="Bricolage Grotesque 28 Bold"/>
                <a:ea typeface="Bricolage Grotesque 28 Bold"/>
                <a:cs typeface="Bricolage Grotesque 28 Bold"/>
                <a:sym typeface="Bricolage Grotesque 28 Bold"/>
              </a:rPr>
              <a:t>Graph RAG and NetworkX.</a:t>
            </a:r>
            <a:r>
              <a:rPr lang="en-US" sz="2400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It calculates weather impacts and cascading network effects, ensuring accurate, grounded delay estimations with human-like explanations.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7181" y="521653"/>
            <a:ext cx="13175058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Video </a:t>
            </a:r>
            <a:r>
              <a:rPr lang="en-US" sz="8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Pitch &amp; Tech Stack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2419" y="9034818"/>
            <a:ext cx="5336881" cy="446964"/>
          </a:xfrm>
          <a:custGeom>
            <a:avLst/>
            <a:gdLst/>
            <a:ahLst/>
            <a:cxnLst/>
            <a:rect r="r" b="b" t="t" l="l"/>
            <a:pathLst>
              <a:path h="446964" w="5336881">
                <a:moveTo>
                  <a:pt x="0" y="0"/>
                </a:moveTo>
                <a:lnTo>
                  <a:pt x="5336881" y="0"/>
                </a:lnTo>
                <a:lnTo>
                  <a:pt x="5336881" y="446964"/>
                </a:lnTo>
                <a:lnTo>
                  <a:pt x="0" y="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999" y="455372"/>
            <a:ext cx="18043238" cy="22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Proposed Solution Architecture</a:t>
            </a:r>
          </a:p>
          <a:p>
            <a:pPr algn="l">
              <a:lnSpc>
                <a:spcPts val="8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14397" y="4453313"/>
            <a:ext cx="5584930" cy="385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6"/>
              </a:lnSpc>
            </a:pPr>
            <a:r>
              <a:rPr lang="en-US" sz="22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Step 1: Data &amp; Network Intelligence </a:t>
            </a:r>
            <a:r>
              <a:rPr lang="en-US" b="true" sz="22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Layer</a:t>
            </a:r>
          </a:p>
          <a:p>
            <a:pPr algn="just">
              <a:lnSpc>
                <a:spcPts val="2484"/>
              </a:lnSpc>
            </a:pP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Large-scale historical railway dataset (91K+ train records, 34 features)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Graph-based representation of train operations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Detection of cascading delays across connected routes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Extraction of context signals: weather, time, delay severity</a:t>
            </a:r>
          </a:p>
          <a:p>
            <a:pPr algn="just">
              <a:lnSpc>
                <a:spcPts val="248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575870" y="4437882"/>
            <a:ext cx="5346549" cy="388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84"/>
              </a:lnSpc>
            </a:pPr>
            <a:r>
              <a:rPr lang="en-US" sz="23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Step 2: Graph RAG</a:t>
            </a:r>
          </a:p>
          <a:p>
            <a:pPr algn="just">
              <a:lnSpc>
                <a:spcPts val="2592"/>
              </a:lnSpc>
            </a:pP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Construction of a railway knowledge graph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Retrieval of similar historical delay patterns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Network-level pattern analysis for robust context understanding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Generation of structured, context-rich inputs for downstream models</a:t>
            </a:r>
          </a:p>
          <a:p>
            <a:pPr algn="just">
              <a:lnSpc>
                <a:spcPts val="259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3999" y="1786114"/>
            <a:ext cx="16457407" cy="7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2815">
                <a:solidFill>
                  <a:srgbClr val="7CABD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End-to-end pipeline integrating graph-b</a:t>
            </a:r>
            <a:r>
              <a:rPr lang="en-US" sz="2815">
                <a:solidFill>
                  <a:srgbClr val="7CABD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ased context retrieval with parameter-efficient LLM reasoning for real-time, explainable delay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1044" y="4428357"/>
            <a:ext cx="5077936" cy="386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68"/>
              </a:lnSpc>
            </a:pPr>
            <a:r>
              <a:rPr lang="en-US" sz="21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Step3: Fine-tuned</a:t>
            </a:r>
            <a:r>
              <a:rPr lang="en-US" b="true" sz="2100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(LoRA Enhanced LLM)</a:t>
            </a:r>
          </a:p>
          <a:p>
            <a:pPr algn="just">
              <a:lnSpc>
                <a:spcPts val="2592"/>
              </a:lnSpc>
            </a:pP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Mistral-7B with LoRA (QLoRA, 4-bit) fine-tuning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Lightweight adaptation (~16M trainable parameters)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</a:t>
            </a: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earning context-sensitive delay reasoning and response behavior</a:t>
            </a:r>
          </a:p>
          <a:p>
            <a:pPr algn="just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Efficient training with minimal computational overhead</a:t>
            </a:r>
          </a:p>
          <a:p>
            <a:pPr algn="just">
              <a:lnSpc>
                <a:spcPts val="259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9889" y="3246232"/>
            <a:ext cx="16459091" cy="45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5"/>
              </a:lnSpc>
            </a:pPr>
            <a:r>
              <a:rPr lang="en-US" sz="341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→ Graph Modeling → Context Retrieval → LLM Reasoning → Response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2314" y="2906828"/>
            <a:ext cx="16459091" cy="1079883"/>
            <a:chOff x="0" y="0"/>
            <a:chExt cx="4334905" cy="2844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34905" cy="284414"/>
            </a:xfrm>
            <a:custGeom>
              <a:avLst/>
              <a:gdLst/>
              <a:ahLst/>
              <a:cxnLst/>
              <a:rect r="r" b="b" t="t" l="l"/>
              <a:pathLst>
                <a:path h="284414" w="4334905">
                  <a:moveTo>
                    <a:pt x="23813" y="0"/>
                  </a:moveTo>
                  <a:lnTo>
                    <a:pt x="4311092" y="0"/>
                  </a:lnTo>
                  <a:cubicBezTo>
                    <a:pt x="4317408" y="0"/>
                    <a:pt x="4323464" y="2509"/>
                    <a:pt x="4327930" y="6975"/>
                  </a:cubicBezTo>
                  <a:cubicBezTo>
                    <a:pt x="4332396" y="11440"/>
                    <a:pt x="4334905" y="17497"/>
                    <a:pt x="4334905" y="23813"/>
                  </a:cubicBezTo>
                  <a:lnTo>
                    <a:pt x="4334905" y="260601"/>
                  </a:lnTo>
                  <a:cubicBezTo>
                    <a:pt x="4334905" y="273752"/>
                    <a:pt x="4324243" y="284414"/>
                    <a:pt x="4311092" y="284414"/>
                  </a:cubicBezTo>
                  <a:lnTo>
                    <a:pt x="23813" y="284414"/>
                  </a:lnTo>
                  <a:cubicBezTo>
                    <a:pt x="10661" y="284414"/>
                    <a:pt x="0" y="273752"/>
                    <a:pt x="0" y="260601"/>
                  </a:cubicBezTo>
                  <a:lnTo>
                    <a:pt x="0" y="23813"/>
                  </a:lnTo>
                  <a:cubicBezTo>
                    <a:pt x="0" y="10661"/>
                    <a:pt x="10661" y="0"/>
                    <a:pt x="238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081E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04775"/>
              <a:ext cx="4334905" cy="17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3093" y="4148636"/>
            <a:ext cx="5867538" cy="4183447"/>
            <a:chOff x="0" y="0"/>
            <a:chExt cx="1545360" cy="11018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5360" cy="1101813"/>
            </a:xfrm>
            <a:custGeom>
              <a:avLst/>
              <a:gdLst/>
              <a:ahLst/>
              <a:cxnLst/>
              <a:rect r="r" b="b" t="t" l="l"/>
              <a:pathLst>
                <a:path h="1101813" w="1545360">
                  <a:moveTo>
                    <a:pt x="66797" y="0"/>
                  </a:moveTo>
                  <a:lnTo>
                    <a:pt x="1478563" y="0"/>
                  </a:lnTo>
                  <a:cubicBezTo>
                    <a:pt x="1496278" y="0"/>
                    <a:pt x="1513268" y="7038"/>
                    <a:pt x="1525795" y="19564"/>
                  </a:cubicBezTo>
                  <a:cubicBezTo>
                    <a:pt x="1538322" y="32091"/>
                    <a:pt x="1545360" y="49081"/>
                    <a:pt x="1545360" y="66797"/>
                  </a:cubicBezTo>
                  <a:lnTo>
                    <a:pt x="1545360" y="1035016"/>
                  </a:lnTo>
                  <a:cubicBezTo>
                    <a:pt x="1545360" y="1071907"/>
                    <a:pt x="1515454" y="1101813"/>
                    <a:pt x="1478563" y="1101813"/>
                  </a:cubicBezTo>
                  <a:lnTo>
                    <a:pt x="66797" y="1101813"/>
                  </a:lnTo>
                  <a:cubicBezTo>
                    <a:pt x="29906" y="1101813"/>
                    <a:pt x="0" y="1071907"/>
                    <a:pt x="0" y="1035016"/>
                  </a:cubicBezTo>
                  <a:lnTo>
                    <a:pt x="0" y="66797"/>
                  </a:lnTo>
                  <a:cubicBezTo>
                    <a:pt x="0" y="29906"/>
                    <a:pt x="29906" y="0"/>
                    <a:pt x="667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04775"/>
              <a:ext cx="1545360" cy="997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64736" y="4148636"/>
            <a:ext cx="5568816" cy="4183447"/>
            <a:chOff x="0" y="0"/>
            <a:chExt cx="1466684" cy="11018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6684" cy="1101813"/>
            </a:xfrm>
            <a:custGeom>
              <a:avLst/>
              <a:gdLst/>
              <a:ahLst/>
              <a:cxnLst/>
              <a:rect r="r" b="b" t="t" l="l"/>
              <a:pathLst>
                <a:path h="1101813" w="1466684">
                  <a:moveTo>
                    <a:pt x="70380" y="0"/>
                  </a:moveTo>
                  <a:lnTo>
                    <a:pt x="1396304" y="0"/>
                  </a:lnTo>
                  <a:cubicBezTo>
                    <a:pt x="1435174" y="0"/>
                    <a:pt x="1466684" y="31510"/>
                    <a:pt x="1466684" y="70380"/>
                  </a:cubicBezTo>
                  <a:lnTo>
                    <a:pt x="1466684" y="1031433"/>
                  </a:lnTo>
                  <a:cubicBezTo>
                    <a:pt x="1466684" y="1070303"/>
                    <a:pt x="1435174" y="1101813"/>
                    <a:pt x="1396304" y="1101813"/>
                  </a:cubicBezTo>
                  <a:lnTo>
                    <a:pt x="70380" y="1101813"/>
                  </a:lnTo>
                  <a:cubicBezTo>
                    <a:pt x="31510" y="1101813"/>
                    <a:pt x="0" y="1070303"/>
                    <a:pt x="0" y="1031433"/>
                  </a:cubicBezTo>
                  <a:lnTo>
                    <a:pt x="0" y="70380"/>
                  </a:lnTo>
                  <a:cubicBezTo>
                    <a:pt x="0" y="31510"/>
                    <a:pt x="31510" y="0"/>
                    <a:pt x="70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04775"/>
              <a:ext cx="1466684" cy="997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57377" y="4148636"/>
            <a:ext cx="5568816" cy="4183447"/>
            <a:chOff x="0" y="0"/>
            <a:chExt cx="1466684" cy="11018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66684" cy="1101813"/>
            </a:xfrm>
            <a:custGeom>
              <a:avLst/>
              <a:gdLst/>
              <a:ahLst/>
              <a:cxnLst/>
              <a:rect r="r" b="b" t="t" l="l"/>
              <a:pathLst>
                <a:path h="1101813" w="1466684">
                  <a:moveTo>
                    <a:pt x="70380" y="0"/>
                  </a:moveTo>
                  <a:lnTo>
                    <a:pt x="1396304" y="0"/>
                  </a:lnTo>
                  <a:cubicBezTo>
                    <a:pt x="1435174" y="0"/>
                    <a:pt x="1466684" y="31510"/>
                    <a:pt x="1466684" y="70380"/>
                  </a:cubicBezTo>
                  <a:lnTo>
                    <a:pt x="1466684" y="1031433"/>
                  </a:lnTo>
                  <a:cubicBezTo>
                    <a:pt x="1466684" y="1070303"/>
                    <a:pt x="1435174" y="1101813"/>
                    <a:pt x="1396304" y="1101813"/>
                  </a:cubicBezTo>
                  <a:lnTo>
                    <a:pt x="70380" y="1101813"/>
                  </a:lnTo>
                  <a:cubicBezTo>
                    <a:pt x="31510" y="1101813"/>
                    <a:pt x="0" y="1070303"/>
                    <a:pt x="0" y="1031433"/>
                  </a:cubicBezTo>
                  <a:lnTo>
                    <a:pt x="0" y="70380"/>
                  </a:lnTo>
                  <a:cubicBezTo>
                    <a:pt x="0" y="31510"/>
                    <a:pt x="31510" y="0"/>
                    <a:pt x="70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CABD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04775"/>
              <a:ext cx="1466684" cy="997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629243" cy="629243"/>
          </a:xfrm>
          <a:custGeom>
            <a:avLst/>
            <a:gdLst/>
            <a:ahLst/>
            <a:cxnLst/>
            <a:rect r="r" b="b" t="t" l="l"/>
            <a:pathLst>
              <a:path h="629243" w="629243">
                <a:moveTo>
                  <a:pt x="0" y="0"/>
                </a:moveTo>
                <a:lnTo>
                  <a:pt x="629243" y="0"/>
                </a:lnTo>
                <a:lnTo>
                  <a:pt x="629243" y="629243"/>
                </a:lnTo>
                <a:lnTo>
                  <a:pt x="0" y="629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5218" y="6439356"/>
            <a:ext cx="8064552" cy="2983884"/>
          </a:xfrm>
          <a:custGeom>
            <a:avLst/>
            <a:gdLst/>
            <a:ahLst/>
            <a:cxnLst/>
            <a:rect r="r" b="b" t="t" l="l"/>
            <a:pathLst>
              <a:path h="2983884" w="8064552">
                <a:moveTo>
                  <a:pt x="0" y="0"/>
                </a:moveTo>
                <a:lnTo>
                  <a:pt x="8064551" y="0"/>
                </a:lnTo>
                <a:lnTo>
                  <a:pt x="8064551" y="2983885"/>
                </a:lnTo>
                <a:lnTo>
                  <a:pt x="0" y="2983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316857"/>
            <a:ext cx="7418229" cy="3106383"/>
          </a:xfrm>
          <a:custGeom>
            <a:avLst/>
            <a:gdLst/>
            <a:ahLst/>
            <a:cxnLst/>
            <a:rect r="r" b="b" t="t" l="l"/>
            <a:pathLst>
              <a:path h="3106383" w="7418229">
                <a:moveTo>
                  <a:pt x="0" y="0"/>
                </a:moveTo>
                <a:lnTo>
                  <a:pt x="7418229" y="0"/>
                </a:lnTo>
                <a:lnTo>
                  <a:pt x="7418229" y="3106384"/>
                </a:lnTo>
                <a:lnTo>
                  <a:pt x="0" y="310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66825"/>
            <a:ext cx="15947312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8400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Ch</a:t>
            </a:r>
            <a:r>
              <a:rPr lang="en-US" sz="8400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allenges &amp; Overcoming Them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809" y="3609820"/>
            <a:ext cx="8012183" cy="245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47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We create nodes for each train with attributes like delay, weather condition, and time of day. Edges connect consecutive trains, weighted by how much delay propagates. hen a user asks about fog delays, we traverse the graph to find the top 10 most similar historical cases — matching on delay range, weather condition, and time period.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8970" y="2868877"/>
            <a:ext cx="563122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5AD4E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</a:t>
            </a:r>
            <a:r>
              <a:rPr lang="en-US" sz="3000" b="true">
                <a:solidFill>
                  <a:srgbClr val="5AD4E8"/>
                </a:solidFill>
                <a:latin typeface="Telegraf Bold"/>
                <a:ea typeface="Telegraf Bold"/>
                <a:cs typeface="Telegraf Bold"/>
                <a:sym typeface="Telegraf Bold"/>
              </a:rPr>
              <a:t>ation of Pure GraphRAG: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0505" y="2868877"/>
            <a:ext cx="495196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5AD4E8"/>
                </a:solidFill>
                <a:latin typeface="Telegraf Bold"/>
                <a:ea typeface="Telegraf Bold"/>
                <a:cs typeface="Telegraf Bold"/>
                <a:sym typeface="Telegraf Bold"/>
              </a:rPr>
              <a:t>LoRA-Enhanced Sol</a:t>
            </a:r>
            <a:r>
              <a:rPr lang="en-US" sz="3000" b="true">
                <a:solidFill>
                  <a:srgbClr val="5AD4E8"/>
                </a:solidFill>
                <a:latin typeface="Telegraf Bold"/>
                <a:ea typeface="Telegraf Bold"/>
                <a:cs typeface="Telegraf Bold"/>
                <a:sym typeface="Telegraf Bold"/>
              </a:rPr>
              <a:t>ution: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5218" y="3619345"/>
            <a:ext cx="8038111" cy="237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42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Directly fine-tuned Mistral-7B using LoRA on raw railway text data. We add small trainable matrices to attention and MLP layers</a:t>
            </a:r>
          </a:p>
          <a:p>
            <a:pPr algn="just">
              <a:lnSpc>
                <a:spcPts val="2647"/>
              </a:lnSpc>
            </a:pPr>
            <a:r>
              <a:rPr lang="en-US" sz="242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2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This allowed the model to learn complex, implicit operational patterns while remaining computationally efficient, significantly improving prediction quality </a:t>
            </a:r>
            <a:r>
              <a:rPr lang="en-US" sz="2428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and  providing human-like explanations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56342" y="256342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8"/>
                </a:lnTo>
                <a:lnTo>
                  <a:pt x="0" y="924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2147" y="3187220"/>
            <a:ext cx="8303651" cy="5142686"/>
            <a:chOff x="0" y="0"/>
            <a:chExt cx="2137363" cy="1323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37363" cy="1323729"/>
            </a:xfrm>
            <a:custGeom>
              <a:avLst/>
              <a:gdLst/>
              <a:ahLst/>
              <a:cxnLst/>
              <a:rect r="r" b="b" t="t" l="l"/>
              <a:pathLst>
                <a:path h="1323729" w="2137363">
                  <a:moveTo>
                    <a:pt x="47200" y="0"/>
                  </a:moveTo>
                  <a:lnTo>
                    <a:pt x="2090163" y="0"/>
                  </a:lnTo>
                  <a:cubicBezTo>
                    <a:pt x="2116231" y="0"/>
                    <a:pt x="2137363" y="21132"/>
                    <a:pt x="2137363" y="47200"/>
                  </a:cubicBezTo>
                  <a:lnTo>
                    <a:pt x="2137363" y="1276529"/>
                  </a:lnTo>
                  <a:cubicBezTo>
                    <a:pt x="2137363" y="1302597"/>
                    <a:pt x="2116231" y="1323729"/>
                    <a:pt x="2090163" y="1323729"/>
                  </a:cubicBezTo>
                  <a:lnTo>
                    <a:pt x="47200" y="1323729"/>
                  </a:lnTo>
                  <a:cubicBezTo>
                    <a:pt x="21132" y="1323729"/>
                    <a:pt x="0" y="1302597"/>
                    <a:pt x="0" y="1276529"/>
                  </a:cubicBezTo>
                  <a:lnTo>
                    <a:pt x="0" y="47200"/>
                  </a:lnTo>
                  <a:cubicBezTo>
                    <a:pt x="0" y="21132"/>
                    <a:pt x="21132" y="0"/>
                    <a:pt x="47200" y="0"/>
                  </a:cubicBezTo>
                  <a:close/>
                </a:path>
              </a:pathLst>
            </a:custGeom>
            <a:solidFill>
              <a:srgbClr val="BABCC2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2137363" cy="121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2147" y="3187220"/>
            <a:ext cx="8303651" cy="5142686"/>
            <a:chOff x="0" y="0"/>
            <a:chExt cx="2137363" cy="13237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1323729"/>
            </a:xfrm>
            <a:custGeom>
              <a:avLst/>
              <a:gdLst/>
              <a:ahLst/>
              <a:cxnLst/>
              <a:rect r="r" b="b" t="t" l="l"/>
              <a:pathLst>
                <a:path h="1323729" w="2137363">
                  <a:moveTo>
                    <a:pt x="47200" y="0"/>
                  </a:moveTo>
                  <a:lnTo>
                    <a:pt x="2090163" y="0"/>
                  </a:lnTo>
                  <a:cubicBezTo>
                    <a:pt x="2116231" y="0"/>
                    <a:pt x="2137363" y="21132"/>
                    <a:pt x="2137363" y="47200"/>
                  </a:cubicBezTo>
                  <a:lnTo>
                    <a:pt x="2137363" y="1276529"/>
                  </a:lnTo>
                  <a:cubicBezTo>
                    <a:pt x="2137363" y="1302597"/>
                    <a:pt x="2116231" y="1323729"/>
                    <a:pt x="2090163" y="1323729"/>
                  </a:cubicBezTo>
                  <a:lnTo>
                    <a:pt x="47200" y="1323729"/>
                  </a:lnTo>
                  <a:cubicBezTo>
                    <a:pt x="21132" y="1323729"/>
                    <a:pt x="0" y="1302597"/>
                    <a:pt x="0" y="1276529"/>
                  </a:cubicBezTo>
                  <a:lnTo>
                    <a:pt x="0" y="47200"/>
                  </a:lnTo>
                  <a:cubicBezTo>
                    <a:pt x="0" y="21132"/>
                    <a:pt x="21132" y="0"/>
                    <a:pt x="47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081E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2137363" cy="121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32202" y="3187220"/>
            <a:ext cx="8303651" cy="5142686"/>
            <a:chOff x="0" y="0"/>
            <a:chExt cx="2137363" cy="13237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7363" cy="1323729"/>
            </a:xfrm>
            <a:custGeom>
              <a:avLst/>
              <a:gdLst/>
              <a:ahLst/>
              <a:cxnLst/>
              <a:rect r="r" b="b" t="t" l="l"/>
              <a:pathLst>
                <a:path h="1323729" w="2137363">
                  <a:moveTo>
                    <a:pt x="47200" y="0"/>
                  </a:moveTo>
                  <a:lnTo>
                    <a:pt x="2090163" y="0"/>
                  </a:lnTo>
                  <a:cubicBezTo>
                    <a:pt x="2116231" y="0"/>
                    <a:pt x="2137363" y="21132"/>
                    <a:pt x="2137363" y="47200"/>
                  </a:cubicBezTo>
                  <a:lnTo>
                    <a:pt x="2137363" y="1276529"/>
                  </a:lnTo>
                  <a:cubicBezTo>
                    <a:pt x="2137363" y="1302597"/>
                    <a:pt x="2116231" y="1323729"/>
                    <a:pt x="2090163" y="1323729"/>
                  </a:cubicBezTo>
                  <a:lnTo>
                    <a:pt x="47200" y="1323729"/>
                  </a:lnTo>
                  <a:cubicBezTo>
                    <a:pt x="21132" y="1323729"/>
                    <a:pt x="0" y="1302597"/>
                    <a:pt x="0" y="1276529"/>
                  </a:cubicBezTo>
                  <a:lnTo>
                    <a:pt x="0" y="47200"/>
                  </a:lnTo>
                  <a:cubicBezTo>
                    <a:pt x="0" y="21132"/>
                    <a:pt x="21132" y="0"/>
                    <a:pt x="47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081E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2137363" cy="121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8230" y="3625163"/>
            <a:ext cx="7031485" cy="401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Reduces passenger uncertainty with reliable predictions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Improves travel experience through personalized guidance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Cuts customer support load for Indian Railways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Enables data-driven, proactive railway operations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Shows how AI can improve daily life at national scale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922419" y="8811336"/>
            <a:ext cx="5336881" cy="446964"/>
          </a:xfrm>
          <a:custGeom>
            <a:avLst/>
            <a:gdLst/>
            <a:ahLst/>
            <a:cxnLst/>
            <a:rect r="r" b="b" t="t" l="l"/>
            <a:pathLst>
              <a:path h="446964" w="5336881">
                <a:moveTo>
                  <a:pt x="0" y="0"/>
                </a:moveTo>
                <a:lnTo>
                  <a:pt x="5336881" y="0"/>
                </a:lnTo>
                <a:lnTo>
                  <a:pt x="5336881" y="446964"/>
                </a:lnTo>
                <a:lnTo>
                  <a:pt x="0" y="44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05034" y="1266825"/>
            <a:ext cx="14277932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Concl</a:t>
            </a:r>
            <a:r>
              <a:rPr lang="en-US" sz="8799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usion    &amp;   Future work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32202" y="3187220"/>
            <a:ext cx="8303651" cy="5142686"/>
            <a:chOff x="0" y="0"/>
            <a:chExt cx="2137363" cy="13237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37363" cy="1323729"/>
            </a:xfrm>
            <a:custGeom>
              <a:avLst/>
              <a:gdLst/>
              <a:ahLst/>
              <a:cxnLst/>
              <a:rect r="r" b="b" t="t" l="l"/>
              <a:pathLst>
                <a:path h="1323729" w="2137363">
                  <a:moveTo>
                    <a:pt x="47200" y="0"/>
                  </a:moveTo>
                  <a:lnTo>
                    <a:pt x="2090163" y="0"/>
                  </a:lnTo>
                  <a:cubicBezTo>
                    <a:pt x="2116231" y="0"/>
                    <a:pt x="2137363" y="21132"/>
                    <a:pt x="2137363" y="47200"/>
                  </a:cubicBezTo>
                  <a:lnTo>
                    <a:pt x="2137363" y="1276529"/>
                  </a:lnTo>
                  <a:cubicBezTo>
                    <a:pt x="2137363" y="1302597"/>
                    <a:pt x="2116231" y="1323729"/>
                    <a:pt x="2090163" y="1323729"/>
                  </a:cubicBezTo>
                  <a:lnTo>
                    <a:pt x="47200" y="1323729"/>
                  </a:lnTo>
                  <a:cubicBezTo>
                    <a:pt x="21132" y="1323729"/>
                    <a:pt x="0" y="1302597"/>
                    <a:pt x="0" y="1276529"/>
                  </a:cubicBezTo>
                  <a:lnTo>
                    <a:pt x="0" y="47200"/>
                  </a:lnTo>
                  <a:cubicBezTo>
                    <a:pt x="0" y="21132"/>
                    <a:pt x="21132" y="0"/>
                    <a:pt x="47200" y="0"/>
                  </a:cubicBezTo>
                  <a:close/>
                </a:path>
              </a:pathLst>
            </a:custGeom>
            <a:solidFill>
              <a:srgbClr val="BABCC2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04775"/>
              <a:ext cx="2137363" cy="1218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24113" y="3625163"/>
            <a:ext cx="7567337" cy="401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Real-time NTES integration for accurate live    train updates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Push notifications for early delay and cancellation alerts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Native Android &amp; iOS app for faster, wider access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ML-based prediction of failures before delays occur</a:t>
            </a:r>
          </a:p>
          <a:p>
            <a:pPr algn="just">
              <a:lnSpc>
                <a:spcPts val="3151"/>
              </a:lnSpc>
            </a:pPr>
            <a:r>
              <a:rPr lang="en-US" sz="2864">
                <a:solidFill>
                  <a:srgbClr val="FFFFFF"/>
                </a:solidFill>
                <a:latin typeface="Bricolage Grotesque 28 Light"/>
                <a:ea typeface="Bricolage Grotesque 28 Light"/>
                <a:cs typeface="Bricolage Grotesque 28 Light"/>
                <a:sym typeface="Bricolage Grotesque 28 Light"/>
              </a:rPr>
              <a:t> • Route optimization to suggest best alternatives during disruptions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08742" y="408742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8"/>
                </a:lnTo>
                <a:lnTo>
                  <a:pt x="0" y="924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1295" y="3625657"/>
            <a:ext cx="8745411" cy="151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2"/>
              </a:lnSpc>
              <a:spcBef>
                <a:spcPct val="0"/>
              </a:spcBef>
            </a:pPr>
            <a:r>
              <a:rPr lang="en-US" sz="11382">
                <a:solidFill>
                  <a:srgbClr val="7CABD4"/>
                </a:solidFill>
                <a:latin typeface="Bricolage Grotesque 28"/>
                <a:ea typeface="Bricolage Grotesque 28"/>
                <a:cs typeface="Bricolage Grotesque 28"/>
                <a:sym typeface="Bricolage Grotesque 28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61142" y="561142"/>
            <a:ext cx="924758" cy="924758"/>
          </a:xfrm>
          <a:custGeom>
            <a:avLst/>
            <a:gdLst/>
            <a:ahLst/>
            <a:cxnLst/>
            <a:rect r="r" b="b" t="t" l="l"/>
            <a:pathLst>
              <a:path h="924758" w="924758">
                <a:moveTo>
                  <a:pt x="0" y="0"/>
                </a:moveTo>
                <a:lnTo>
                  <a:pt x="924758" y="0"/>
                </a:lnTo>
                <a:lnTo>
                  <a:pt x="924758" y="924758"/>
                </a:lnTo>
                <a:lnTo>
                  <a:pt x="0" y="924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DAG_O2N9Qak</dc:identifier>
  <dcterms:modified xsi:type="dcterms:W3CDTF">2011-08-01T06:04:30Z</dcterms:modified>
  <cp:revision>1</cp:revision>
  <dc:title>Copy of Team Description</dc:title>
</cp:coreProperties>
</file>